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2" r:id="rId3"/>
    <p:sldId id="303" r:id="rId4"/>
    <p:sldId id="298" r:id="rId5"/>
    <p:sldId id="306" r:id="rId6"/>
    <p:sldId id="307" r:id="rId7"/>
    <p:sldId id="308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96"/>
    <p:restoredTop sz="94636"/>
  </p:normalViewPr>
  <p:slideViewPr>
    <p:cSldViewPr snapToGrid="0" snapToObjects="1">
      <p:cViewPr varScale="1">
        <p:scale>
          <a:sx n="149" d="100"/>
          <a:sy n="149" d="100"/>
        </p:scale>
        <p:origin x="19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C124-2DCF-DE43-99EB-5ECE1DD6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B9D54-FD4F-9642-B8CF-0524AFA8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C8CC-55FE-EB4D-BF52-AAF20D39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6464D-456E-0F4F-9B9A-D190B039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83C4-BDDB-3640-B85E-95D5A5C3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C8E8-012F-E54C-A341-A5C2A305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CCA8E-E7D1-6147-9389-9262FC73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C2C8-215E-3844-906D-4B77BC93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6F91-51C9-2E40-B587-FBF2A8E8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8D09-C91C-C242-BA84-644B9C1F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4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24363-535B-2C43-9C7D-7BF5831D8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D87F3-50AC-564E-AA5E-16F6CEFBD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72C0-A2FA-F54E-B659-8D05E08F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1CE8-8932-FC42-A3DF-7021F297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F1D3-9067-2B40-806B-1FFA6E32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F7F-F683-374B-A701-271245B1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5664-8158-CE40-BCE5-E901D7E2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6EDBB-4FE2-0842-ADBE-C31257B0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BE49A-20B7-6342-9CCE-AD43FAC2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DAAA2-064F-BF49-A208-FB0FAFD4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1CD9-039D-6D47-A80F-C5743CD6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76A4-3ADA-8245-92B4-445799B2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4DAB-F9B1-354C-8A60-BD58C46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08A04-F76C-F14F-B318-A4BAC6A6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7ABD-8C80-B64D-8849-1203173F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5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B692-E6E8-024A-A279-0530648F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90C7-0142-3D4C-A871-B6C0A4D2E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89E7-5CE3-F441-8B56-DAD306EEE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2CBE-03FA-1646-921A-79570D30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E20EF-CD09-2C42-B184-5F83CCA6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2F053-E285-7F41-BD7B-FC9EDABD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0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FC70-B870-3049-898C-21AAB3B2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41043-D639-554F-964A-B53C1059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88E9-7B87-1442-ACED-890BD250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06C6B-4BD9-D147-8715-CB7229374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0DC42-C11C-974E-97C2-3C68EC34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3684B-EC23-454B-A6AC-AA46D2E4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8B4CB-15D5-6649-A3D5-53071B05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79192-6BE9-4F49-91F4-79A1DF0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E4D7-5C65-4346-B59C-32A91BE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56229-2F77-DD4A-874F-BAEE0951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4628D-85D5-DC4F-8D83-FB6C47BD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56F79-DBCF-D54B-815A-F877BDC2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11CDE-EA08-B24A-87F3-AE182A16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490D8-B667-2642-98D1-A7CC81F4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75200-73EA-4845-A023-BF58906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2E3D-A3BD-394F-8D63-CE6109B7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7E0DD-F01D-E54B-B259-35796D53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1961C-C92C-194F-87E2-12AC6709A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D2F68-4E84-5D45-9CFA-E779B9E0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37F1A-D644-4A45-BBD7-C2515FE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1D14-D6E4-EC49-9CFC-C21ACBD2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3D95-4C74-2B47-9DF2-E538F76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BD9D-0C9D-D545-BB61-BB0F95DD3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AA4EA-A3FB-E646-AED1-E2E90F859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67AE-EC83-6644-A3D5-3DF403F1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0D9DB-58CE-2A45-AEB8-010E3D7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CDA7-6509-9042-90D5-BE69BA9F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1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4A93D-4B45-D441-9437-281E874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08368-7BAA-E74D-8F50-5019A93F7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3109-6439-F640-8F0E-AFFD612DC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5EC0A-D1C8-8241-88B0-A49975B67E78}" type="datetimeFigureOut">
              <a:rPr lang="en-US" smtClean="0"/>
              <a:t>2/5/19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7311-1E4C-DC4C-AAD7-12F1FA48C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6BC57-5DD8-2D41-8D67-CE55CF6D0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1.tiff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130.png"/><Relationship Id="rId7" Type="http://schemas.openxmlformats.org/officeDocument/2006/relationships/image" Target="../media/image35.png"/><Relationship Id="rId12" Type="http://schemas.openxmlformats.org/officeDocument/2006/relationships/image" Target="../media/image4.tiff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B90E-ABF6-354C-9161-BF5319C45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Maximum Likelihood and Bootstrap Confidence Intervals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34FDB-62D7-894F-91A2-5956020C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11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Likelihood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3B7F-64FB-EB44-9C2B-C99BBA13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" t="53243" r="3484" b="8936"/>
          <a:stretch/>
        </p:blipFill>
        <p:spPr>
          <a:xfrm>
            <a:off x="1741442" y="1139124"/>
            <a:ext cx="9097537" cy="27809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9E6461-5453-DF4B-91DF-CA139453E62D}"/>
              </a:ext>
            </a:extLst>
          </p:cNvPr>
          <p:cNvCxnSpPr>
            <a:cxnSpLocks/>
          </p:cNvCxnSpPr>
          <p:nvPr/>
        </p:nvCxnSpPr>
        <p:spPr>
          <a:xfrm>
            <a:off x="5118403" y="2354605"/>
            <a:ext cx="14719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43B2D-1330-634C-BAA8-3E9CC9D05D22}"/>
              </a:ext>
            </a:extLst>
          </p:cNvPr>
          <p:cNvCxnSpPr>
            <a:cxnSpLocks/>
          </p:cNvCxnSpPr>
          <p:nvPr/>
        </p:nvCxnSpPr>
        <p:spPr>
          <a:xfrm>
            <a:off x="1873398" y="2863844"/>
            <a:ext cx="713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14C627-253A-7840-91CB-97913CA323EB}"/>
              </a:ext>
            </a:extLst>
          </p:cNvPr>
          <p:cNvCxnSpPr>
            <a:cxnSpLocks/>
          </p:cNvCxnSpPr>
          <p:nvPr/>
        </p:nvCxnSpPr>
        <p:spPr>
          <a:xfrm>
            <a:off x="8040022" y="2715163"/>
            <a:ext cx="3085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F4DDC-F809-0E4A-A40A-7A60AFE2CF4C}"/>
                  </a:ext>
                </a:extLst>
              </p:cNvPr>
              <p:cNvSpPr txBox="1"/>
              <p:nvPr/>
            </p:nvSpPr>
            <p:spPr>
              <a:xfrm>
                <a:off x="3299723" y="5283551"/>
                <a:ext cx="4283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F4DDC-F809-0E4A-A40A-7A60AFE2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723" y="5283551"/>
                <a:ext cx="4283417" cy="523220"/>
              </a:xfrm>
              <a:prstGeom prst="rect">
                <a:avLst/>
              </a:prstGeom>
              <a:blipFill>
                <a:blip r:embed="rId3"/>
                <a:stretch>
                  <a:fillRect l="-592" t="-11905" r="-88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8EA532-FD59-3D44-A391-9D954184C29A}"/>
                  </a:ext>
                </a:extLst>
              </p:cNvPr>
              <p:cNvSpPr txBox="1"/>
              <p:nvPr/>
            </p:nvSpPr>
            <p:spPr>
              <a:xfrm>
                <a:off x="653778" y="2665057"/>
                <a:ext cx="1093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8EA532-FD59-3D44-A391-9D954184C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78" y="2665057"/>
                <a:ext cx="1093018" cy="369332"/>
              </a:xfrm>
              <a:prstGeom prst="rect">
                <a:avLst/>
              </a:prstGeom>
              <a:blipFill>
                <a:blip r:embed="rId4"/>
                <a:stretch>
                  <a:fillRect r="-181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94E94-9AAD-6B42-B422-3AA953D9D1FB}"/>
                  </a:ext>
                </a:extLst>
              </p:cNvPr>
              <p:cNvSpPr txBox="1"/>
              <p:nvPr/>
            </p:nvSpPr>
            <p:spPr>
              <a:xfrm>
                <a:off x="4418122" y="2160275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94E94-9AAD-6B42-B422-3AA953D9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2" y="2160275"/>
                <a:ext cx="8024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4F0951-2445-894D-BDD2-5F52AFE3F450}"/>
                  </a:ext>
                </a:extLst>
              </p:cNvPr>
              <p:cNvSpPr txBox="1"/>
              <p:nvPr/>
            </p:nvSpPr>
            <p:spPr>
              <a:xfrm>
                <a:off x="7331242" y="2519420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4F0951-2445-894D-BDD2-5F52AFE3F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242" y="2519420"/>
                <a:ext cx="8024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124030-6ACB-D54F-8CD4-E1539FCBFF7A}"/>
                  </a:ext>
                </a:extLst>
              </p:cNvPr>
              <p:cNvSpPr txBox="1"/>
              <p:nvPr/>
            </p:nvSpPr>
            <p:spPr>
              <a:xfrm>
                <a:off x="2484907" y="1903126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124030-6ACB-D54F-8CD4-E1539FCB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07" y="1903126"/>
                <a:ext cx="171340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A0B2D-8C10-524F-8B5C-0908E85CEAD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811738" y="2272458"/>
            <a:ext cx="529870" cy="797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969CDB-19AA-7F42-A59C-0D98CDEE710D}"/>
                  </a:ext>
                </a:extLst>
              </p:cNvPr>
              <p:cNvSpPr txBox="1"/>
              <p:nvPr/>
            </p:nvSpPr>
            <p:spPr>
              <a:xfrm>
                <a:off x="8344830" y="1962515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969CDB-19AA-7F42-A59C-0D98CDE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830" y="1962515"/>
                <a:ext cx="171340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3198C9-988A-494C-A8BA-3E28D58CB626}"/>
                  </a:ext>
                </a:extLst>
              </p:cNvPr>
              <p:cNvSpPr txBox="1"/>
              <p:nvPr/>
            </p:nvSpPr>
            <p:spPr>
              <a:xfrm>
                <a:off x="6417503" y="1593668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3198C9-988A-494C-A8BA-3E28D58CB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03" y="1593668"/>
                <a:ext cx="1713402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39BCCD-88B1-C842-94E4-1083C1005B67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644327" y="1963000"/>
            <a:ext cx="629877" cy="1107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25D9CC-8D1C-AC4C-8565-AB58D9AA9E60}"/>
              </a:ext>
            </a:extLst>
          </p:cNvPr>
          <p:cNvCxnSpPr>
            <a:cxnSpLocks/>
          </p:cNvCxnSpPr>
          <p:nvPr/>
        </p:nvCxnSpPr>
        <p:spPr>
          <a:xfrm>
            <a:off x="5118403" y="3184110"/>
            <a:ext cx="17395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A7CABB-6AB6-CB4A-BD91-F84219AC1BA1}"/>
                  </a:ext>
                </a:extLst>
              </p:cNvPr>
              <p:cNvSpPr txBox="1"/>
              <p:nvPr/>
            </p:nvSpPr>
            <p:spPr>
              <a:xfrm>
                <a:off x="4413638" y="2989780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A7CABB-6AB6-CB4A-BD91-F84219AC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38" y="2989780"/>
                <a:ext cx="80249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080C36-E722-B146-BADA-E98F2A7BD5A1}"/>
              </a:ext>
            </a:extLst>
          </p:cNvPr>
          <p:cNvCxnSpPr>
            <a:cxnSpLocks/>
          </p:cNvCxnSpPr>
          <p:nvPr/>
        </p:nvCxnSpPr>
        <p:spPr>
          <a:xfrm>
            <a:off x="8038067" y="3032352"/>
            <a:ext cx="804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CE37D-C7C1-7749-B328-6CD4D272B567}"/>
                  </a:ext>
                </a:extLst>
              </p:cNvPr>
              <p:cNvSpPr txBox="1"/>
              <p:nvPr/>
            </p:nvSpPr>
            <p:spPr>
              <a:xfrm>
                <a:off x="7333302" y="2838022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CE37D-C7C1-7749-B328-6CD4D272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302" y="2838022"/>
                <a:ext cx="802497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C6E5E2-1980-CE48-B973-D97AFD1D9C2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8474919" y="2331847"/>
            <a:ext cx="726612" cy="852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E41B92-8661-5841-8C11-05DAA957BBF4}"/>
                  </a:ext>
                </a:extLst>
              </p:cNvPr>
              <p:cNvSpPr txBox="1"/>
              <p:nvPr/>
            </p:nvSpPr>
            <p:spPr>
              <a:xfrm>
                <a:off x="6387192" y="4108916"/>
                <a:ext cx="2298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E41B92-8661-5841-8C11-05DAA957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92" y="4108916"/>
                <a:ext cx="2298960" cy="461665"/>
              </a:xfrm>
              <a:prstGeom prst="rect">
                <a:avLst/>
              </a:prstGeom>
              <a:blipFill>
                <a:blip r:embed="rId12"/>
                <a:stretch>
                  <a:fillRect r="-1483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861E53-6DB4-234B-8012-EA68001CFA3E}"/>
                  </a:ext>
                </a:extLst>
              </p:cNvPr>
              <p:cNvSpPr txBox="1"/>
              <p:nvPr/>
            </p:nvSpPr>
            <p:spPr>
              <a:xfrm>
                <a:off x="3791228" y="4095895"/>
                <a:ext cx="1421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861E53-6DB4-234B-8012-EA68001C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28" y="4095895"/>
                <a:ext cx="1421739" cy="461665"/>
              </a:xfrm>
              <a:prstGeom prst="rect">
                <a:avLst/>
              </a:prstGeom>
              <a:blipFill>
                <a:blip r:embed="rId13"/>
                <a:stretch>
                  <a:fillRect l="-893" r="-2410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BEC5DD-2730-9A47-B7D6-E61A9B147350}"/>
                  </a:ext>
                </a:extLst>
              </p:cNvPr>
              <p:cNvSpPr txBox="1"/>
              <p:nvPr/>
            </p:nvSpPr>
            <p:spPr>
              <a:xfrm>
                <a:off x="6334942" y="4646082"/>
                <a:ext cx="2298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BEC5DD-2730-9A47-B7D6-E61A9B14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42" y="4646082"/>
                <a:ext cx="229896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BCC714-AE32-9F4D-B368-306F9BD18C8C}"/>
                  </a:ext>
                </a:extLst>
              </p:cNvPr>
              <p:cNvSpPr txBox="1"/>
              <p:nvPr/>
            </p:nvSpPr>
            <p:spPr>
              <a:xfrm>
                <a:off x="3791228" y="4633061"/>
                <a:ext cx="1421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  <m:e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BCC714-AE32-9F4D-B368-306F9BD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28" y="4633061"/>
                <a:ext cx="1421739" cy="461665"/>
              </a:xfrm>
              <a:prstGeom prst="rect">
                <a:avLst/>
              </a:prstGeom>
              <a:blipFill>
                <a:blip r:embed="rId15"/>
                <a:stretch>
                  <a:fillRect l="-893" r="-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A03C3-4D31-FC42-B7AA-0C6680FB6F3A}"/>
                  </a:ext>
                </a:extLst>
              </p:cNvPr>
              <p:cNvSpPr txBox="1"/>
              <p:nvPr/>
            </p:nvSpPr>
            <p:spPr>
              <a:xfrm>
                <a:off x="288006" y="5855460"/>
                <a:ext cx="113236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m:t> =</m:t>
                        </m:r>
                        <m: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A03C3-4D31-FC42-B7AA-0C6680FB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6" y="5855460"/>
                <a:ext cx="11323677" cy="523220"/>
              </a:xfrm>
              <a:prstGeom prst="rect">
                <a:avLst/>
              </a:prstGeom>
              <a:blipFill>
                <a:blip r:embed="rId16"/>
                <a:stretch>
                  <a:fillRect l="-224" t="-9524" r="-33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07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Maximum Likelihood Estimation (MLE)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504-CEA4-124F-8C3F-99DE4CAC4A14}"/>
              </a:ext>
            </a:extLst>
          </p:cNvPr>
          <p:cNvSpPr txBox="1"/>
          <p:nvPr/>
        </p:nvSpPr>
        <p:spPr>
          <a:xfrm>
            <a:off x="696330" y="954030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Goal</a:t>
            </a:r>
            <a:r>
              <a:rPr lang="en-US" sz="2400" dirty="0"/>
              <a:t>: find distribution parameters that maximize the likelihood of </a:t>
            </a:r>
            <a:r>
              <a:rPr lang="en-US" sz="2400" b="1" i="1" dirty="0"/>
              <a:t>all</a:t>
            </a:r>
            <a:r>
              <a:rPr lang="en-US" sz="2400" dirty="0"/>
              <a:t>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429FD-753B-8A4B-B5F7-6024B523EE9E}"/>
              </a:ext>
            </a:extLst>
          </p:cNvPr>
          <p:cNvSpPr txBox="1"/>
          <p:nvPr/>
        </p:nvSpPr>
        <p:spPr>
          <a:xfrm>
            <a:off x="1663390" y="1669907"/>
            <a:ext cx="817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Fitting a histogram of your data is </a:t>
            </a:r>
            <a:r>
              <a:rPr lang="en-US" b="1" i="1" u="sng" dirty="0">
                <a:solidFill>
                  <a:srgbClr val="C00000"/>
                </a:solidFill>
              </a:rPr>
              <a:t>NOT</a:t>
            </a:r>
            <a:r>
              <a:rPr lang="en-US" b="1" i="1" dirty="0">
                <a:solidFill>
                  <a:srgbClr val="C00000"/>
                </a:solidFill>
              </a:rPr>
              <a:t> as good as fitting the data themselves !!!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E79F7-D737-D14E-9655-DC1A39E9D95B}"/>
              </a:ext>
            </a:extLst>
          </p:cNvPr>
          <p:cNvGrpSpPr/>
          <p:nvPr/>
        </p:nvGrpSpPr>
        <p:grpSpPr>
          <a:xfrm>
            <a:off x="543585" y="2429816"/>
            <a:ext cx="5102852" cy="3829666"/>
            <a:chOff x="699699" y="2429816"/>
            <a:chExt cx="5102852" cy="38296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990EE8-8BD9-B849-B87E-A656B5A5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6"/>
            <a:stretch/>
          </p:blipFill>
          <p:spPr>
            <a:xfrm>
              <a:off x="947854" y="2429816"/>
              <a:ext cx="4854697" cy="38296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7554-AB1C-BC42-BF2F-A3011BF6006F}"/>
                </a:ext>
              </a:extLst>
            </p:cNvPr>
            <p:cNvSpPr txBox="1"/>
            <p:nvPr/>
          </p:nvSpPr>
          <p:spPr>
            <a:xfrm rot="16200000">
              <a:off x="537219" y="4011574"/>
              <a:ext cx="601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counts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7E4275-BDE8-7545-81F6-11136D4D9A19}"/>
              </a:ext>
            </a:extLst>
          </p:cNvPr>
          <p:cNvGrpSpPr/>
          <p:nvPr/>
        </p:nvGrpSpPr>
        <p:grpSpPr>
          <a:xfrm>
            <a:off x="5954130" y="2151019"/>
            <a:ext cx="5477727" cy="4341856"/>
            <a:chOff x="5954130" y="2151019"/>
            <a:chExt cx="5477727" cy="4341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6381F4-4F8C-4A4C-B8C6-E35E5D89D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69" r="11231"/>
            <a:stretch/>
          </p:blipFill>
          <p:spPr>
            <a:xfrm>
              <a:off x="6325890" y="2151019"/>
              <a:ext cx="5105967" cy="43418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1FCC3-BED9-FC48-81B9-1F03120D9952}"/>
                </a:ext>
              </a:extLst>
            </p:cNvPr>
            <p:cNvSpPr txBox="1"/>
            <p:nvPr/>
          </p:nvSpPr>
          <p:spPr>
            <a:xfrm rot="16200000">
              <a:off x="5867567" y="3847359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344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CD3D40-CF06-2749-AE96-EB98D360A635}"/>
              </a:ext>
            </a:extLst>
          </p:cNvPr>
          <p:cNvCxnSpPr/>
          <p:nvPr/>
        </p:nvCxnSpPr>
        <p:spPr>
          <a:xfrm>
            <a:off x="327158" y="4683955"/>
            <a:ext cx="26721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/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Some population distribution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blipFill>
                <a:blip r:embed="rId2"/>
                <a:stretch>
                  <a:fillRect l="-204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BF489A3E-D95D-B845-8EC0-1A0114D4A5AB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25D399-84C7-6E4A-B038-0E37852619BB}"/>
              </a:ext>
            </a:extLst>
          </p:cNvPr>
          <p:cNvSpPr/>
          <p:nvPr/>
        </p:nvSpPr>
        <p:spPr>
          <a:xfrm>
            <a:off x="1877625" y="28674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4EDDC9-B0AF-4649-A450-25BE0FE37E7D}"/>
              </a:ext>
            </a:extLst>
          </p:cNvPr>
          <p:cNvSpPr/>
          <p:nvPr/>
        </p:nvSpPr>
        <p:spPr>
          <a:xfrm>
            <a:off x="2066276" y="29311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A4801C-E12A-1045-860D-C22288187B3A}"/>
              </a:ext>
            </a:extLst>
          </p:cNvPr>
          <p:cNvSpPr/>
          <p:nvPr/>
        </p:nvSpPr>
        <p:spPr>
          <a:xfrm>
            <a:off x="1311671" y="277402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/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EBC0AFFF-777A-5543-B854-D6B2AFB36FF9}"/>
              </a:ext>
            </a:extLst>
          </p:cNvPr>
          <p:cNvSpPr/>
          <p:nvPr/>
        </p:nvSpPr>
        <p:spPr>
          <a:xfrm>
            <a:off x="2224962" y="20929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B2DD768-E55D-7A46-90C1-7A094DA665B0}"/>
              </a:ext>
            </a:extLst>
          </p:cNvPr>
          <p:cNvSpPr/>
          <p:nvPr/>
        </p:nvSpPr>
        <p:spPr>
          <a:xfrm>
            <a:off x="1109147" y="2273420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2EEB7DE-BF4F-B346-A598-7AAAF7157572}"/>
              </a:ext>
            </a:extLst>
          </p:cNvPr>
          <p:cNvSpPr/>
          <p:nvPr/>
        </p:nvSpPr>
        <p:spPr>
          <a:xfrm>
            <a:off x="1575780" y="209672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2B453-561F-C24C-A258-27661DB91C68}"/>
              </a:ext>
            </a:extLst>
          </p:cNvPr>
          <p:cNvSpPr/>
          <p:nvPr/>
        </p:nvSpPr>
        <p:spPr>
          <a:xfrm>
            <a:off x="2455226" y="225566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/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/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A5635AD-68A9-E84A-8A40-B79862A85BFF}"/>
              </a:ext>
            </a:extLst>
          </p:cNvPr>
          <p:cNvSpPr/>
          <p:nvPr/>
        </p:nvSpPr>
        <p:spPr>
          <a:xfrm>
            <a:off x="1970101" y="178736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2B69AA-9991-784E-8603-3BFDD0B45E16}"/>
              </a:ext>
            </a:extLst>
          </p:cNvPr>
          <p:cNvSpPr/>
          <p:nvPr/>
        </p:nvSpPr>
        <p:spPr>
          <a:xfrm>
            <a:off x="2538272" y="173410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5E8399-22A8-4742-BBEB-9EADBC6DF94E}"/>
              </a:ext>
            </a:extLst>
          </p:cNvPr>
          <p:cNvSpPr/>
          <p:nvPr/>
        </p:nvSpPr>
        <p:spPr>
          <a:xfrm>
            <a:off x="745717" y="272420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A7FE8E-D00F-CA4A-B2E4-EEB35DF47236}"/>
              </a:ext>
            </a:extLst>
          </p:cNvPr>
          <p:cNvSpPr/>
          <p:nvPr/>
        </p:nvSpPr>
        <p:spPr>
          <a:xfrm>
            <a:off x="2339079" y="149555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0CF534-A7F4-1B4C-BD07-B3FA3571AC14}"/>
              </a:ext>
            </a:extLst>
          </p:cNvPr>
          <p:cNvGrpSpPr/>
          <p:nvPr/>
        </p:nvGrpSpPr>
        <p:grpSpPr>
          <a:xfrm>
            <a:off x="3728989" y="1173983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AFC3327-54F8-B44A-9F7A-BAA425BAEE02}"/>
                </a:ext>
              </a:extLst>
            </p:cNvPr>
            <p:cNvCxnSpPr>
              <a:stCxn id="69" idx="6"/>
              <a:endCxn id="70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EC498A-5A34-8F41-A189-7DF70DD6FCE7}"/>
              </a:ext>
            </a:extLst>
          </p:cNvPr>
          <p:cNvGrpSpPr/>
          <p:nvPr/>
        </p:nvGrpSpPr>
        <p:grpSpPr>
          <a:xfrm>
            <a:off x="3728989" y="157572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BDCCA86-CE45-3F46-B7D2-D43E80D2D213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BDCCA86-CE45-3F46-B7D2-D43E80D2D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F8B849-0E80-1741-9BBC-737932769366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F8B849-0E80-1741-9BBC-737932769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A547D4A-C98C-734E-9D1A-74D4ED36CCAA}"/>
                </a:ext>
              </a:extLst>
            </p:cNvPr>
            <p:cNvCxnSpPr>
              <a:stCxn id="73" idx="6"/>
              <a:endCxn id="74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BF8645-81F9-4941-B785-587FB365A66F}"/>
              </a:ext>
            </a:extLst>
          </p:cNvPr>
          <p:cNvGrpSpPr/>
          <p:nvPr/>
        </p:nvGrpSpPr>
        <p:grpSpPr>
          <a:xfrm>
            <a:off x="3728989" y="197746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83E9C-1E39-934C-8931-33D7E46691FD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83E9C-1E39-934C-8931-33D7E4669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A2F5F2-8319-734A-8D9A-ACC0C4408813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A2F5F2-8319-734A-8D9A-ACC0C4408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544DC85-3CF1-1E42-953B-2B36306AF8B4}"/>
                </a:ext>
              </a:extLst>
            </p:cNvPr>
            <p:cNvCxnSpPr>
              <a:stCxn id="77" idx="6"/>
              <a:endCxn id="78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C7C892-50D7-394C-B289-BC1A895F89FA}"/>
              </a:ext>
            </a:extLst>
          </p:cNvPr>
          <p:cNvSpPr txBox="1"/>
          <p:nvPr/>
        </p:nvSpPr>
        <p:spPr>
          <a:xfrm>
            <a:off x="4304655" y="22734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/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55B7672-99C7-F444-86F2-0A745E870CEE}"/>
              </a:ext>
            </a:extLst>
          </p:cNvPr>
          <p:cNvGrpSpPr/>
          <p:nvPr/>
        </p:nvGrpSpPr>
        <p:grpSpPr>
          <a:xfrm>
            <a:off x="3062793" y="2293525"/>
            <a:ext cx="8556216" cy="4298432"/>
            <a:chOff x="3062793" y="2293525"/>
            <a:chExt cx="8556216" cy="4298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53AE98-B8B3-D24D-87EB-20489A1154FD}"/>
                </a:ext>
              </a:extLst>
            </p:cNvPr>
            <p:cNvGrpSpPr/>
            <p:nvPr/>
          </p:nvGrpSpPr>
          <p:grpSpPr>
            <a:xfrm>
              <a:off x="3062793" y="2293525"/>
              <a:ext cx="8556216" cy="4298432"/>
              <a:chOff x="3062793" y="2364549"/>
              <a:chExt cx="8556216" cy="429843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8192A31-D9B9-0245-A9EB-A3BEF983D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9425"/>
              <a:stretch/>
            </p:blipFill>
            <p:spPr>
              <a:xfrm>
                <a:off x="3062793" y="2364549"/>
                <a:ext cx="8556216" cy="368890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FD27B96-E65F-704D-A1B9-503F49F8E8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FD27B96-E65F-704D-A1B9-503F49F8E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DC520E1-AED6-D246-942F-748B01BEDD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DC520E1-AED6-D246-942F-748B01BED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3B04A03-172E-664B-8392-3A0369ACCB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3B04A03-172E-664B-8392-3A0369ACCB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C5D26E6-F8EA-DC46-BF75-B2AD6C790A27}"/>
                  </a:ext>
                </a:extLst>
              </p:cNvPr>
              <p:cNvSpPr/>
              <p:nvPr/>
            </p:nvSpPr>
            <p:spPr>
              <a:xfrm>
                <a:off x="6808066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8A58087-A619-0B4C-9935-5C15CA6E3829}"/>
                  </a:ext>
                </a:extLst>
              </p:cNvPr>
              <p:cNvSpPr/>
              <p:nvPr/>
            </p:nvSpPr>
            <p:spPr>
              <a:xfrm>
                <a:off x="7448090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8B7F69C-79FB-DA4B-A276-068958AD47C6}"/>
                  </a:ext>
                </a:extLst>
              </p:cNvPr>
              <p:cNvSpPr/>
              <p:nvPr/>
            </p:nvSpPr>
            <p:spPr>
              <a:xfrm>
                <a:off x="8746177" y="5645225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98C7D36-2567-B548-9A38-96B065EE4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98C7D36-2567-B548-9A38-96B065EE4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8B4C049-99A0-5946-BC60-3D76DBE996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8B4C049-99A0-5946-BC60-3D76DBE99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275B084-2FBE-ED48-8CD7-3EF4876808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275B084-2FBE-ED48-8CD7-3EF4876808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7169EBA-15E5-2642-B421-DF2A024E73E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7169EBA-15E5-2642-B421-DF2A024E7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48054A-39FE-6A42-97E1-0EB29BD33D17}"/>
                </a:ext>
              </a:extLst>
            </p:cNvPr>
            <p:cNvCxnSpPr/>
            <p:nvPr/>
          </p:nvCxnSpPr>
          <p:spPr>
            <a:xfrm flipH="1">
              <a:off x="7311911" y="3734043"/>
              <a:ext cx="105085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DAEF26F-F445-744F-AAC6-448AEDDC61EB}"/>
                    </a:ext>
                  </a:extLst>
                </p:cNvPr>
                <p:cNvSpPr txBox="1"/>
                <p:nvPr/>
              </p:nvSpPr>
              <p:spPr>
                <a:xfrm>
                  <a:off x="8325670" y="2806313"/>
                  <a:ext cx="29296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standard error of distribution of sample means </a:t>
                  </a:r>
                  <a14:m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DAEF26F-F445-744F-AAC6-448AEDDC6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670" y="2806313"/>
                  <a:ext cx="2929631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433" t="-21429" b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821F7A6-2829-8142-93A8-0974A738EDAB}"/>
                </a:ext>
              </a:extLst>
            </p:cNvPr>
            <p:cNvCxnSpPr>
              <a:stCxn id="83" idx="1"/>
            </p:cNvCxnSpPr>
            <p:nvPr/>
          </p:nvCxnSpPr>
          <p:spPr>
            <a:xfrm flipH="1">
              <a:off x="7837338" y="3067923"/>
              <a:ext cx="488332" cy="603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F8B8BE3B-2AE2-9847-8E2D-92D1AA7FAE1C}"/>
              </a:ext>
            </a:extLst>
          </p:cNvPr>
          <p:cNvSpPr/>
          <p:nvPr/>
        </p:nvSpPr>
        <p:spPr>
          <a:xfrm>
            <a:off x="342900" y="4114800"/>
            <a:ext cx="2628900" cy="562708"/>
          </a:xfrm>
          <a:custGeom>
            <a:avLst/>
            <a:gdLst>
              <a:gd name="connsiteX0" fmla="*/ 0 w 2628900"/>
              <a:gd name="connsiteY0" fmla="*/ 562708 h 562708"/>
              <a:gd name="connsiteX1" fmla="*/ 70338 w 2628900"/>
              <a:gd name="connsiteY1" fmla="*/ 553915 h 562708"/>
              <a:gd name="connsiteX2" fmla="*/ 114300 w 2628900"/>
              <a:gd name="connsiteY2" fmla="*/ 509954 h 562708"/>
              <a:gd name="connsiteX3" fmla="*/ 140677 w 2628900"/>
              <a:gd name="connsiteY3" fmla="*/ 492369 h 562708"/>
              <a:gd name="connsiteX4" fmla="*/ 184638 w 2628900"/>
              <a:gd name="connsiteY4" fmla="*/ 448408 h 562708"/>
              <a:gd name="connsiteX5" fmla="*/ 211015 w 2628900"/>
              <a:gd name="connsiteY5" fmla="*/ 422031 h 562708"/>
              <a:gd name="connsiteX6" fmla="*/ 263769 w 2628900"/>
              <a:gd name="connsiteY6" fmla="*/ 386862 h 562708"/>
              <a:gd name="connsiteX7" fmla="*/ 307731 w 2628900"/>
              <a:gd name="connsiteY7" fmla="*/ 395654 h 562708"/>
              <a:gd name="connsiteX8" fmla="*/ 334108 w 2628900"/>
              <a:gd name="connsiteY8" fmla="*/ 413238 h 562708"/>
              <a:gd name="connsiteX9" fmla="*/ 360485 w 2628900"/>
              <a:gd name="connsiteY9" fmla="*/ 422031 h 562708"/>
              <a:gd name="connsiteX10" fmla="*/ 413238 w 2628900"/>
              <a:gd name="connsiteY10" fmla="*/ 413238 h 562708"/>
              <a:gd name="connsiteX11" fmla="*/ 465992 w 2628900"/>
              <a:gd name="connsiteY11" fmla="*/ 395654 h 562708"/>
              <a:gd name="connsiteX12" fmla="*/ 545123 w 2628900"/>
              <a:gd name="connsiteY12" fmla="*/ 342900 h 562708"/>
              <a:gd name="connsiteX13" fmla="*/ 571500 w 2628900"/>
              <a:gd name="connsiteY13" fmla="*/ 325315 h 562708"/>
              <a:gd name="connsiteX14" fmla="*/ 597877 w 2628900"/>
              <a:gd name="connsiteY14" fmla="*/ 298938 h 562708"/>
              <a:gd name="connsiteX15" fmla="*/ 624254 w 2628900"/>
              <a:gd name="connsiteY15" fmla="*/ 290146 h 562708"/>
              <a:gd name="connsiteX16" fmla="*/ 703385 w 2628900"/>
              <a:gd name="connsiteY16" fmla="*/ 246185 h 562708"/>
              <a:gd name="connsiteX17" fmla="*/ 782515 w 2628900"/>
              <a:gd name="connsiteY17" fmla="*/ 184638 h 562708"/>
              <a:gd name="connsiteX18" fmla="*/ 808892 w 2628900"/>
              <a:gd name="connsiteY18" fmla="*/ 175846 h 562708"/>
              <a:gd name="connsiteX19" fmla="*/ 870438 w 2628900"/>
              <a:gd name="connsiteY19" fmla="*/ 193431 h 562708"/>
              <a:gd name="connsiteX20" fmla="*/ 923192 w 2628900"/>
              <a:gd name="connsiteY20" fmla="*/ 219808 h 562708"/>
              <a:gd name="connsiteX21" fmla="*/ 958362 w 2628900"/>
              <a:gd name="connsiteY21" fmla="*/ 211015 h 562708"/>
              <a:gd name="connsiteX22" fmla="*/ 984738 w 2628900"/>
              <a:gd name="connsiteY22" fmla="*/ 193431 h 562708"/>
              <a:gd name="connsiteX23" fmla="*/ 1011115 w 2628900"/>
              <a:gd name="connsiteY23" fmla="*/ 184638 h 562708"/>
              <a:gd name="connsiteX24" fmla="*/ 1072662 w 2628900"/>
              <a:gd name="connsiteY24" fmla="*/ 202223 h 562708"/>
              <a:gd name="connsiteX25" fmla="*/ 1099038 w 2628900"/>
              <a:gd name="connsiteY25" fmla="*/ 228600 h 562708"/>
              <a:gd name="connsiteX26" fmla="*/ 1151792 w 2628900"/>
              <a:gd name="connsiteY26" fmla="*/ 263769 h 562708"/>
              <a:gd name="connsiteX27" fmla="*/ 1169377 w 2628900"/>
              <a:gd name="connsiteY27" fmla="*/ 290146 h 562708"/>
              <a:gd name="connsiteX28" fmla="*/ 1222131 w 2628900"/>
              <a:gd name="connsiteY28" fmla="*/ 316523 h 562708"/>
              <a:gd name="connsiteX29" fmla="*/ 1274885 w 2628900"/>
              <a:gd name="connsiteY29" fmla="*/ 307731 h 562708"/>
              <a:gd name="connsiteX30" fmla="*/ 1327638 w 2628900"/>
              <a:gd name="connsiteY30" fmla="*/ 272562 h 562708"/>
              <a:gd name="connsiteX31" fmla="*/ 1354015 w 2628900"/>
              <a:gd name="connsiteY31" fmla="*/ 254977 h 562708"/>
              <a:gd name="connsiteX32" fmla="*/ 1441938 w 2628900"/>
              <a:gd name="connsiteY32" fmla="*/ 237392 h 562708"/>
              <a:gd name="connsiteX33" fmla="*/ 1494692 w 2628900"/>
              <a:gd name="connsiteY33" fmla="*/ 254977 h 562708"/>
              <a:gd name="connsiteX34" fmla="*/ 1521069 w 2628900"/>
              <a:gd name="connsiteY34" fmla="*/ 263769 h 562708"/>
              <a:gd name="connsiteX35" fmla="*/ 1582615 w 2628900"/>
              <a:gd name="connsiteY35" fmla="*/ 184638 h 562708"/>
              <a:gd name="connsiteX36" fmla="*/ 1617785 w 2628900"/>
              <a:gd name="connsiteY36" fmla="*/ 105508 h 562708"/>
              <a:gd name="connsiteX37" fmla="*/ 1626577 w 2628900"/>
              <a:gd name="connsiteY37" fmla="*/ 79131 h 562708"/>
              <a:gd name="connsiteX38" fmla="*/ 1652954 w 2628900"/>
              <a:gd name="connsiteY38" fmla="*/ 52754 h 562708"/>
              <a:gd name="connsiteX39" fmla="*/ 1820008 w 2628900"/>
              <a:gd name="connsiteY39" fmla="*/ 8792 h 562708"/>
              <a:gd name="connsiteX40" fmla="*/ 1855177 w 2628900"/>
              <a:gd name="connsiteY40" fmla="*/ 0 h 562708"/>
              <a:gd name="connsiteX41" fmla="*/ 1951892 w 2628900"/>
              <a:gd name="connsiteY41" fmla="*/ 17585 h 562708"/>
              <a:gd name="connsiteX42" fmla="*/ 1969477 w 2628900"/>
              <a:gd name="connsiteY42" fmla="*/ 43962 h 562708"/>
              <a:gd name="connsiteX43" fmla="*/ 2004646 w 2628900"/>
              <a:gd name="connsiteY43" fmla="*/ 123092 h 562708"/>
              <a:gd name="connsiteX44" fmla="*/ 2031023 w 2628900"/>
              <a:gd name="connsiteY44" fmla="*/ 140677 h 562708"/>
              <a:gd name="connsiteX45" fmla="*/ 2092569 w 2628900"/>
              <a:gd name="connsiteY45" fmla="*/ 131885 h 562708"/>
              <a:gd name="connsiteX46" fmla="*/ 2145323 w 2628900"/>
              <a:gd name="connsiteY46" fmla="*/ 105508 h 562708"/>
              <a:gd name="connsiteX47" fmla="*/ 2206869 w 2628900"/>
              <a:gd name="connsiteY47" fmla="*/ 96715 h 562708"/>
              <a:gd name="connsiteX48" fmla="*/ 2224454 w 2628900"/>
              <a:gd name="connsiteY48" fmla="*/ 70338 h 562708"/>
              <a:gd name="connsiteX49" fmla="*/ 2250831 w 2628900"/>
              <a:gd name="connsiteY49" fmla="*/ 52754 h 562708"/>
              <a:gd name="connsiteX50" fmla="*/ 2268415 w 2628900"/>
              <a:gd name="connsiteY50" fmla="*/ 79131 h 562708"/>
              <a:gd name="connsiteX51" fmla="*/ 2312377 w 2628900"/>
              <a:gd name="connsiteY51" fmla="*/ 158262 h 562708"/>
              <a:gd name="connsiteX52" fmla="*/ 2365131 w 2628900"/>
              <a:gd name="connsiteY52" fmla="*/ 193431 h 562708"/>
              <a:gd name="connsiteX53" fmla="*/ 2391508 w 2628900"/>
              <a:gd name="connsiteY53" fmla="*/ 211015 h 562708"/>
              <a:gd name="connsiteX54" fmla="*/ 2409092 w 2628900"/>
              <a:gd name="connsiteY54" fmla="*/ 237392 h 562708"/>
              <a:gd name="connsiteX55" fmla="*/ 2470638 w 2628900"/>
              <a:gd name="connsiteY55" fmla="*/ 307731 h 562708"/>
              <a:gd name="connsiteX56" fmla="*/ 2523392 w 2628900"/>
              <a:gd name="connsiteY56" fmla="*/ 413238 h 562708"/>
              <a:gd name="connsiteX57" fmla="*/ 2549769 w 2628900"/>
              <a:gd name="connsiteY57" fmla="*/ 422031 h 562708"/>
              <a:gd name="connsiteX58" fmla="*/ 2593731 w 2628900"/>
              <a:gd name="connsiteY58" fmla="*/ 501162 h 562708"/>
              <a:gd name="connsiteX59" fmla="*/ 2628900 w 2628900"/>
              <a:gd name="connsiteY59" fmla="*/ 553915 h 562708"/>
              <a:gd name="connsiteX60" fmla="*/ 2628900 w 2628900"/>
              <a:gd name="connsiteY60" fmla="*/ 545123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8900" h="562708">
                <a:moveTo>
                  <a:pt x="0" y="562708"/>
                </a:moveTo>
                <a:cubicBezTo>
                  <a:pt x="23446" y="559777"/>
                  <a:pt x="47542" y="560132"/>
                  <a:pt x="70338" y="553915"/>
                </a:cubicBezTo>
                <a:cubicBezTo>
                  <a:pt x="102577" y="545122"/>
                  <a:pt x="93784" y="530470"/>
                  <a:pt x="114300" y="509954"/>
                </a:cubicBezTo>
                <a:cubicBezTo>
                  <a:pt x="121772" y="502482"/>
                  <a:pt x="131885" y="498231"/>
                  <a:pt x="140677" y="492369"/>
                </a:cubicBezTo>
                <a:cubicBezTo>
                  <a:pt x="172916" y="444011"/>
                  <a:pt x="140677" y="485042"/>
                  <a:pt x="184638" y="448408"/>
                </a:cubicBezTo>
                <a:cubicBezTo>
                  <a:pt x="194190" y="440448"/>
                  <a:pt x="201200" y="429665"/>
                  <a:pt x="211015" y="422031"/>
                </a:cubicBezTo>
                <a:cubicBezTo>
                  <a:pt x="227697" y="409056"/>
                  <a:pt x="263769" y="386862"/>
                  <a:pt x="263769" y="386862"/>
                </a:cubicBezTo>
                <a:cubicBezTo>
                  <a:pt x="278423" y="389793"/>
                  <a:pt x="293738" y="390407"/>
                  <a:pt x="307731" y="395654"/>
                </a:cubicBezTo>
                <a:cubicBezTo>
                  <a:pt x="317625" y="399364"/>
                  <a:pt x="324657" y="408512"/>
                  <a:pt x="334108" y="413238"/>
                </a:cubicBezTo>
                <a:cubicBezTo>
                  <a:pt x="342398" y="417383"/>
                  <a:pt x="351693" y="419100"/>
                  <a:pt x="360485" y="422031"/>
                </a:cubicBezTo>
                <a:cubicBezTo>
                  <a:pt x="378069" y="419100"/>
                  <a:pt x="395943" y="417562"/>
                  <a:pt x="413238" y="413238"/>
                </a:cubicBezTo>
                <a:cubicBezTo>
                  <a:pt x="431220" y="408742"/>
                  <a:pt x="465992" y="395654"/>
                  <a:pt x="465992" y="395654"/>
                </a:cubicBezTo>
                <a:lnTo>
                  <a:pt x="545123" y="342900"/>
                </a:lnTo>
                <a:cubicBezTo>
                  <a:pt x="553915" y="337038"/>
                  <a:pt x="564028" y="332787"/>
                  <a:pt x="571500" y="325315"/>
                </a:cubicBezTo>
                <a:cubicBezTo>
                  <a:pt x="580292" y="316523"/>
                  <a:pt x="587531" y="305835"/>
                  <a:pt x="597877" y="298938"/>
                </a:cubicBezTo>
                <a:cubicBezTo>
                  <a:pt x="605588" y="293797"/>
                  <a:pt x="616152" y="294647"/>
                  <a:pt x="624254" y="290146"/>
                </a:cubicBezTo>
                <a:cubicBezTo>
                  <a:pt x="714952" y="239759"/>
                  <a:pt x="643700" y="266079"/>
                  <a:pt x="703385" y="246185"/>
                </a:cubicBezTo>
                <a:cubicBezTo>
                  <a:pt x="726142" y="223428"/>
                  <a:pt x="750969" y="195153"/>
                  <a:pt x="782515" y="184638"/>
                </a:cubicBezTo>
                <a:lnTo>
                  <a:pt x="808892" y="175846"/>
                </a:lnTo>
                <a:cubicBezTo>
                  <a:pt x="820169" y="178665"/>
                  <a:pt x="857818" y="187121"/>
                  <a:pt x="870438" y="193431"/>
                </a:cubicBezTo>
                <a:cubicBezTo>
                  <a:pt x="938611" y="227518"/>
                  <a:pt x="856896" y="197708"/>
                  <a:pt x="923192" y="219808"/>
                </a:cubicBezTo>
                <a:cubicBezTo>
                  <a:pt x="934915" y="216877"/>
                  <a:pt x="947255" y="215775"/>
                  <a:pt x="958362" y="211015"/>
                </a:cubicBezTo>
                <a:cubicBezTo>
                  <a:pt x="968074" y="206853"/>
                  <a:pt x="975287" y="198157"/>
                  <a:pt x="984738" y="193431"/>
                </a:cubicBezTo>
                <a:cubicBezTo>
                  <a:pt x="993028" y="189286"/>
                  <a:pt x="1002323" y="187569"/>
                  <a:pt x="1011115" y="184638"/>
                </a:cubicBezTo>
                <a:cubicBezTo>
                  <a:pt x="1015801" y="185810"/>
                  <a:pt x="1065096" y="197179"/>
                  <a:pt x="1072662" y="202223"/>
                </a:cubicBezTo>
                <a:cubicBezTo>
                  <a:pt x="1083008" y="209120"/>
                  <a:pt x="1089223" y="220966"/>
                  <a:pt x="1099038" y="228600"/>
                </a:cubicBezTo>
                <a:cubicBezTo>
                  <a:pt x="1115720" y="241575"/>
                  <a:pt x="1151792" y="263769"/>
                  <a:pt x="1151792" y="263769"/>
                </a:cubicBezTo>
                <a:cubicBezTo>
                  <a:pt x="1157654" y="272561"/>
                  <a:pt x="1161905" y="282674"/>
                  <a:pt x="1169377" y="290146"/>
                </a:cubicBezTo>
                <a:cubicBezTo>
                  <a:pt x="1186422" y="307191"/>
                  <a:pt x="1200677" y="309372"/>
                  <a:pt x="1222131" y="316523"/>
                </a:cubicBezTo>
                <a:cubicBezTo>
                  <a:pt x="1239716" y="313592"/>
                  <a:pt x="1258429" y="314588"/>
                  <a:pt x="1274885" y="307731"/>
                </a:cubicBezTo>
                <a:cubicBezTo>
                  <a:pt x="1294393" y="299603"/>
                  <a:pt x="1310054" y="284285"/>
                  <a:pt x="1327638" y="272562"/>
                </a:cubicBezTo>
                <a:cubicBezTo>
                  <a:pt x="1336430" y="266700"/>
                  <a:pt x="1343990" y="258319"/>
                  <a:pt x="1354015" y="254977"/>
                </a:cubicBezTo>
                <a:cubicBezTo>
                  <a:pt x="1400052" y="239632"/>
                  <a:pt x="1371217" y="247496"/>
                  <a:pt x="1441938" y="237392"/>
                </a:cubicBezTo>
                <a:lnTo>
                  <a:pt x="1494692" y="254977"/>
                </a:lnTo>
                <a:lnTo>
                  <a:pt x="1521069" y="263769"/>
                </a:lnTo>
                <a:cubicBezTo>
                  <a:pt x="1543828" y="241010"/>
                  <a:pt x="1572098" y="216189"/>
                  <a:pt x="1582615" y="184638"/>
                </a:cubicBezTo>
                <a:cubicBezTo>
                  <a:pt x="1603542" y="121860"/>
                  <a:pt x="1589918" y="147307"/>
                  <a:pt x="1617785" y="105508"/>
                </a:cubicBezTo>
                <a:cubicBezTo>
                  <a:pt x="1620716" y="96716"/>
                  <a:pt x="1621436" y="86842"/>
                  <a:pt x="1626577" y="79131"/>
                </a:cubicBezTo>
                <a:cubicBezTo>
                  <a:pt x="1633474" y="68785"/>
                  <a:pt x="1643139" y="60388"/>
                  <a:pt x="1652954" y="52754"/>
                </a:cubicBezTo>
                <a:cubicBezTo>
                  <a:pt x="1724098" y="-2580"/>
                  <a:pt x="1708873" y="17342"/>
                  <a:pt x="1820008" y="8792"/>
                </a:cubicBezTo>
                <a:cubicBezTo>
                  <a:pt x="1831731" y="5861"/>
                  <a:pt x="1843093" y="0"/>
                  <a:pt x="1855177" y="0"/>
                </a:cubicBezTo>
                <a:cubicBezTo>
                  <a:pt x="1904889" y="0"/>
                  <a:pt x="1914797" y="5219"/>
                  <a:pt x="1951892" y="17585"/>
                </a:cubicBezTo>
                <a:cubicBezTo>
                  <a:pt x="1957754" y="26377"/>
                  <a:pt x="1965185" y="34306"/>
                  <a:pt x="1969477" y="43962"/>
                </a:cubicBezTo>
                <a:cubicBezTo>
                  <a:pt x="1983406" y="75300"/>
                  <a:pt x="1980770" y="99216"/>
                  <a:pt x="2004646" y="123092"/>
                </a:cubicBezTo>
                <a:cubicBezTo>
                  <a:pt x="2012118" y="130564"/>
                  <a:pt x="2022231" y="134815"/>
                  <a:pt x="2031023" y="140677"/>
                </a:cubicBezTo>
                <a:cubicBezTo>
                  <a:pt x="2051538" y="137746"/>
                  <a:pt x="2072719" y="137840"/>
                  <a:pt x="2092569" y="131885"/>
                </a:cubicBezTo>
                <a:cubicBezTo>
                  <a:pt x="2196321" y="100759"/>
                  <a:pt x="2047822" y="125009"/>
                  <a:pt x="2145323" y="105508"/>
                </a:cubicBezTo>
                <a:cubicBezTo>
                  <a:pt x="2165644" y="101444"/>
                  <a:pt x="2186354" y="99646"/>
                  <a:pt x="2206869" y="96715"/>
                </a:cubicBezTo>
                <a:cubicBezTo>
                  <a:pt x="2212731" y="87923"/>
                  <a:pt x="2216982" y="77810"/>
                  <a:pt x="2224454" y="70338"/>
                </a:cubicBezTo>
                <a:cubicBezTo>
                  <a:pt x="2231926" y="62866"/>
                  <a:pt x="2240469" y="50681"/>
                  <a:pt x="2250831" y="52754"/>
                </a:cubicBezTo>
                <a:cubicBezTo>
                  <a:pt x="2261193" y="54827"/>
                  <a:pt x="2263689" y="69680"/>
                  <a:pt x="2268415" y="79131"/>
                </a:cubicBezTo>
                <a:cubicBezTo>
                  <a:pt x="2284448" y="111197"/>
                  <a:pt x="2270799" y="130543"/>
                  <a:pt x="2312377" y="158262"/>
                </a:cubicBezTo>
                <a:lnTo>
                  <a:pt x="2365131" y="193431"/>
                </a:lnTo>
                <a:lnTo>
                  <a:pt x="2391508" y="211015"/>
                </a:lnTo>
                <a:cubicBezTo>
                  <a:pt x="2397369" y="219807"/>
                  <a:pt x="2401620" y="229920"/>
                  <a:pt x="2409092" y="237392"/>
                </a:cubicBezTo>
                <a:cubicBezTo>
                  <a:pt x="2444994" y="273295"/>
                  <a:pt x="2445725" y="232995"/>
                  <a:pt x="2470638" y="307731"/>
                </a:cubicBezTo>
                <a:cubicBezTo>
                  <a:pt x="2477466" y="328214"/>
                  <a:pt x="2497826" y="404715"/>
                  <a:pt x="2523392" y="413238"/>
                </a:cubicBezTo>
                <a:lnTo>
                  <a:pt x="2549769" y="422031"/>
                </a:lnTo>
                <a:cubicBezTo>
                  <a:pt x="2565246" y="468457"/>
                  <a:pt x="2553421" y="440697"/>
                  <a:pt x="2593731" y="501162"/>
                </a:cubicBezTo>
                <a:lnTo>
                  <a:pt x="2628900" y="553915"/>
                </a:lnTo>
                <a:lnTo>
                  <a:pt x="2628900" y="54512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437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Confidence Interval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41894-AD29-334B-84BD-1C59686D9F79}"/>
              </a:ext>
            </a:extLst>
          </p:cNvPr>
          <p:cNvGrpSpPr/>
          <p:nvPr/>
        </p:nvGrpSpPr>
        <p:grpSpPr>
          <a:xfrm>
            <a:off x="2917702" y="1275407"/>
            <a:ext cx="5494646" cy="4334570"/>
            <a:chOff x="6411422" y="1411111"/>
            <a:chExt cx="5494646" cy="4334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5BA6EB-0B32-F34E-AC44-66D2CE3DE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9"/>
            <a:stretch/>
          </p:blipFill>
          <p:spPr>
            <a:xfrm>
              <a:off x="6411422" y="1411111"/>
              <a:ext cx="5466503" cy="43345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/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918171-E80D-1147-B854-F6039E246119}"/>
              </a:ext>
            </a:extLst>
          </p:cNvPr>
          <p:cNvSpPr txBox="1"/>
          <p:nvPr/>
        </p:nvSpPr>
        <p:spPr>
          <a:xfrm>
            <a:off x="1134758" y="2122042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scipy.stats.norm.ppf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(0.027)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B13D7B-749B-874A-9FD5-E9D95C3A0E0E}"/>
              </a:ext>
            </a:extLst>
          </p:cNvPr>
          <p:cNvCxnSpPr>
            <a:cxnSpLocks/>
          </p:cNvCxnSpPr>
          <p:nvPr/>
        </p:nvCxnSpPr>
        <p:spPr>
          <a:xfrm>
            <a:off x="7159950" y="2610141"/>
            <a:ext cx="0" cy="92922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F4F70-A94E-C341-8F66-B3F013C5A4C6}"/>
              </a:ext>
            </a:extLst>
          </p:cNvPr>
          <p:cNvCxnSpPr>
            <a:cxnSpLocks/>
          </p:cNvCxnSpPr>
          <p:nvPr/>
        </p:nvCxnSpPr>
        <p:spPr>
          <a:xfrm>
            <a:off x="4654088" y="2610141"/>
            <a:ext cx="0" cy="92922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8B6F01-DC08-5F43-BBB1-07C7EFCDCC8B}"/>
                  </a:ext>
                </a:extLst>
              </p:cNvPr>
              <p:cNvSpPr txBox="1"/>
              <p:nvPr/>
            </p:nvSpPr>
            <p:spPr>
              <a:xfrm>
                <a:off x="7961498" y="4815336"/>
                <a:ext cx="3586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=0.027=2.7%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8B6F01-DC08-5F43-BBB1-07C7EFCDC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98" y="4815336"/>
                <a:ext cx="3586076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1767FD-B7DB-5D4A-8568-7C0AB5923FE3}"/>
                  </a:ext>
                </a:extLst>
              </p:cNvPr>
              <p:cNvSpPr txBox="1"/>
              <p:nvPr/>
            </p:nvSpPr>
            <p:spPr>
              <a:xfrm>
                <a:off x="398096" y="4815336"/>
                <a:ext cx="3586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=0.027=2.7%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1767FD-B7DB-5D4A-8568-7C0AB592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6" y="4815336"/>
                <a:ext cx="358607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7D0CDC-F86F-FF40-85B7-16E320BFF740}"/>
              </a:ext>
            </a:extLst>
          </p:cNvPr>
          <p:cNvSpPr txBox="1"/>
          <p:nvPr/>
        </p:nvSpPr>
        <p:spPr>
          <a:xfrm>
            <a:off x="6813213" y="2122042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scipy.stats.norm.ppf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(0.973)</a:t>
            </a:r>
          </a:p>
        </p:txBody>
      </p:sp>
    </p:spTree>
    <p:extLst>
      <p:ext uri="{BB962C8B-B14F-4D97-AF65-F5344CB8AC3E}">
        <p14:creationId xmlns:p14="http://schemas.microsoft.com/office/powerpoint/2010/main" val="1419031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Bootstrap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CD3D40-CF06-2749-AE96-EB98D360A635}"/>
              </a:ext>
            </a:extLst>
          </p:cNvPr>
          <p:cNvCxnSpPr/>
          <p:nvPr/>
        </p:nvCxnSpPr>
        <p:spPr>
          <a:xfrm>
            <a:off x="327158" y="4683955"/>
            <a:ext cx="26721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/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Some population distribution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blipFill>
                <a:blip r:embed="rId2"/>
                <a:stretch>
                  <a:fillRect l="-204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BF489A3E-D95D-B845-8EC0-1A0114D4A5AB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25D399-84C7-6E4A-B038-0E37852619BB}"/>
              </a:ext>
            </a:extLst>
          </p:cNvPr>
          <p:cNvSpPr/>
          <p:nvPr/>
        </p:nvSpPr>
        <p:spPr>
          <a:xfrm>
            <a:off x="1877625" y="28674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4EDDC9-B0AF-4649-A450-25BE0FE37E7D}"/>
              </a:ext>
            </a:extLst>
          </p:cNvPr>
          <p:cNvSpPr/>
          <p:nvPr/>
        </p:nvSpPr>
        <p:spPr>
          <a:xfrm>
            <a:off x="2066276" y="29311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A4801C-E12A-1045-860D-C22288187B3A}"/>
              </a:ext>
            </a:extLst>
          </p:cNvPr>
          <p:cNvSpPr/>
          <p:nvPr/>
        </p:nvSpPr>
        <p:spPr>
          <a:xfrm>
            <a:off x="1311671" y="277402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/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EBC0AFFF-777A-5543-B854-D6B2AFB36FF9}"/>
              </a:ext>
            </a:extLst>
          </p:cNvPr>
          <p:cNvSpPr/>
          <p:nvPr/>
        </p:nvSpPr>
        <p:spPr>
          <a:xfrm>
            <a:off x="2224962" y="20929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B2DD768-E55D-7A46-90C1-7A094DA665B0}"/>
              </a:ext>
            </a:extLst>
          </p:cNvPr>
          <p:cNvSpPr/>
          <p:nvPr/>
        </p:nvSpPr>
        <p:spPr>
          <a:xfrm>
            <a:off x="1109147" y="2273420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2EEB7DE-BF4F-B346-A598-7AAAF7157572}"/>
              </a:ext>
            </a:extLst>
          </p:cNvPr>
          <p:cNvSpPr/>
          <p:nvPr/>
        </p:nvSpPr>
        <p:spPr>
          <a:xfrm>
            <a:off x="1575780" y="209672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2B453-561F-C24C-A258-27661DB91C68}"/>
              </a:ext>
            </a:extLst>
          </p:cNvPr>
          <p:cNvSpPr/>
          <p:nvPr/>
        </p:nvSpPr>
        <p:spPr>
          <a:xfrm>
            <a:off x="2455226" y="225566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/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/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A5635AD-68A9-E84A-8A40-B79862A85BFF}"/>
              </a:ext>
            </a:extLst>
          </p:cNvPr>
          <p:cNvSpPr/>
          <p:nvPr/>
        </p:nvSpPr>
        <p:spPr>
          <a:xfrm>
            <a:off x="1970101" y="178736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2B69AA-9991-784E-8603-3BFDD0B45E16}"/>
              </a:ext>
            </a:extLst>
          </p:cNvPr>
          <p:cNvSpPr/>
          <p:nvPr/>
        </p:nvSpPr>
        <p:spPr>
          <a:xfrm>
            <a:off x="2538272" y="173410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5E8399-22A8-4742-BBEB-9EADBC6DF94E}"/>
              </a:ext>
            </a:extLst>
          </p:cNvPr>
          <p:cNvSpPr/>
          <p:nvPr/>
        </p:nvSpPr>
        <p:spPr>
          <a:xfrm>
            <a:off x="745717" y="272420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A7FE8E-D00F-CA4A-B2E4-EEB35DF47236}"/>
              </a:ext>
            </a:extLst>
          </p:cNvPr>
          <p:cNvSpPr/>
          <p:nvPr/>
        </p:nvSpPr>
        <p:spPr>
          <a:xfrm>
            <a:off x="2339079" y="149555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0CF534-A7F4-1B4C-BD07-B3FA3571AC14}"/>
              </a:ext>
            </a:extLst>
          </p:cNvPr>
          <p:cNvGrpSpPr/>
          <p:nvPr/>
        </p:nvGrpSpPr>
        <p:grpSpPr>
          <a:xfrm>
            <a:off x="3728989" y="857787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AFC3327-54F8-B44A-9F7A-BAA425BAEE02}"/>
                </a:ext>
              </a:extLst>
            </p:cNvPr>
            <p:cNvCxnSpPr>
              <a:stCxn id="69" idx="6"/>
              <a:endCxn id="70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/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Freeform 86">
            <a:extLst>
              <a:ext uri="{FF2B5EF4-FFF2-40B4-BE49-F238E27FC236}">
                <a16:creationId xmlns:a16="http://schemas.microsoft.com/office/drawing/2014/main" id="{F8B8BE3B-2AE2-9847-8E2D-92D1AA7FAE1C}"/>
              </a:ext>
            </a:extLst>
          </p:cNvPr>
          <p:cNvSpPr/>
          <p:nvPr/>
        </p:nvSpPr>
        <p:spPr>
          <a:xfrm>
            <a:off x="342900" y="4114800"/>
            <a:ext cx="2628900" cy="562708"/>
          </a:xfrm>
          <a:custGeom>
            <a:avLst/>
            <a:gdLst>
              <a:gd name="connsiteX0" fmla="*/ 0 w 2628900"/>
              <a:gd name="connsiteY0" fmla="*/ 562708 h 562708"/>
              <a:gd name="connsiteX1" fmla="*/ 70338 w 2628900"/>
              <a:gd name="connsiteY1" fmla="*/ 553915 h 562708"/>
              <a:gd name="connsiteX2" fmla="*/ 114300 w 2628900"/>
              <a:gd name="connsiteY2" fmla="*/ 509954 h 562708"/>
              <a:gd name="connsiteX3" fmla="*/ 140677 w 2628900"/>
              <a:gd name="connsiteY3" fmla="*/ 492369 h 562708"/>
              <a:gd name="connsiteX4" fmla="*/ 184638 w 2628900"/>
              <a:gd name="connsiteY4" fmla="*/ 448408 h 562708"/>
              <a:gd name="connsiteX5" fmla="*/ 211015 w 2628900"/>
              <a:gd name="connsiteY5" fmla="*/ 422031 h 562708"/>
              <a:gd name="connsiteX6" fmla="*/ 263769 w 2628900"/>
              <a:gd name="connsiteY6" fmla="*/ 386862 h 562708"/>
              <a:gd name="connsiteX7" fmla="*/ 307731 w 2628900"/>
              <a:gd name="connsiteY7" fmla="*/ 395654 h 562708"/>
              <a:gd name="connsiteX8" fmla="*/ 334108 w 2628900"/>
              <a:gd name="connsiteY8" fmla="*/ 413238 h 562708"/>
              <a:gd name="connsiteX9" fmla="*/ 360485 w 2628900"/>
              <a:gd name="connsiteY9" fmla="*/ 422031 h 562708"/>
              <a:gd name="connsiteX10" fmla="*/ 413238 w 2628900"/>
              <a:gd name="connsiteY10" fmla="*/ 413238 h 562708"/>
              <a:gd name="connsiteX11" fmla="*/ 465992 w 2628900"/>
              <a:gd name="connsiteY11" fmla="*/ 395654 h 562708"/>
              <a:gd name="connsiteX12" fmla="*/ 545123 w 2628900"/>
              <a:gd name="connsiteY12" fmla="*/ 342900 h 562708"/>
              <a:gd name="connsiteX13" fmla="*/ 571500 w 2628900"/>
              <a:gd name="connsiteY13" fmla="*/ 325315 h 562708"/>
              <a:gd name="connsiteX14" fmla="*/ 597877 w 2628900"/>
              <a:gd name="connsiteY14" fmla="*/ 298938 h 562708"/>
              <a:gd name="connsiteX15" fmla="*/ 624254 w 2628900"/>
              <a:gd name="connsiteY15" fmla="*/ 290146 h 562708"/>
              <a:gd name="connsiteX16" fmla="*/ 703385 w 2628900"/>
              <a:gd name="connsiteY16" fmla="*/ 246185 h 562708"/>
              <a:gd name="connsiteX17" fmla="*/ 782515 w 2628900"/>
              <a:gd name="connsiteY17" fmla="*/ 184638 h 562708"/>
              <a:gd name="connsiteX18" fmla="*/ 808892 w 2628900"/>
              <a:gd name="connsiteY18" fmla="*/ 175846 h 562708"/>
              <a:gd name="connsiteX19" fmla="*/ 870438 w 2628900"/>
              <a:gd name="connsiteY19" fmla="*/ 193431 h 562708"/>
              <a:gd name="connsiteX20" fmla="*/ 923192 w 2628900"/>
              <a:gd name="connsiteY20" fmla="*/ 219808 h 562708"/>
              <a:gd name="connsiteX21" fmla="*/ 958362 w 2628900"/>
              <a:gd name="connsiteY21" fmla="*/ 211015 h 562708"/>
              <a:gd name="connsiteX22" fmla="*/ 984738 w 2628900"/>
              <a:gd name="connsiteY22" fmla="*/ 193431 h 562708"/>
              <a:gd name="connsiteX23" fmla="*/ 1011115 w 2628900"/>
              <a:gd name="connsiteY23" fmla="*/ 184638 h 562708"/>
              <a:gd name="connsiteX24" fmla="*/ 1072662 w 2628900"/>
              <a:gd name="connsiteY24" fmla="*/ 202223 h 562708"/>
              <a:gd name="connsiteX25" fmla="*/ 1099038 w 2628900"/>
              <a:gd name="connsiteY25" fmla="*/ 228600 h 562708"/>
              <a:gd name="connsiteX26" fmla="*/ 1151792 w 2628900"/>
              <a:gd name="connsiteY26" fmla="*/ 263769 h 562708"/>
              <a:gd name="connsiteX27" fmla="*/ 1169377 w 2628900"/>
              <a:gd name="connsiteY27" fmla="*/ 290146 h 562708"/>
              <a:gd name="connsiteX28" fmla="*/ 1222131 w 2628900"/>
              <a:gd name="connsiteY28" fmla="*/ 316523 h 562708"/>
              <a:gd name="connsiteX29" fmla="*/ 1274885 w 2628900"/>
              <a:gd name="connsiteY29" fmla="*/ 307731 h 562708"/>
              <a:gd name="connsiteX30" fmla="*/ 1327638 w 2628900"/>
              <a:gd name="connsiteY30" fmla="*/ 272562 h 562708"/>
              <a:gd name="connsiteX31" fmla="*/ 1354015 w 2628900"/>
              <a:gd name="connsiteY31" fmla="*/ 254977 h 562708"/>
              <a:gd name="connsiteX32" fmla="*/ 1441938 w 2628900"/>
              <a:gd name="connsiteY32" fmla="*/ 237392 h 562708"/>
              <a:gd name="connsiteX33" fmla="*/ 1494692 w 2628900"/>
              <a:gd name="connsiteY33" fmla="*/ 254977 h 562708"/>
              <a:gd name="connsiteX34" fmla="*/ 1521069 w 2628900"/>
              <a:gd name="connsiteY34" fmla="*/ 263769 h 562708"/>
              <a:gd name="connsiteX35" fmla="*/ 1582615 w 2628900"/>
              <a:gd name="connsiteY35" fmla="*/ 184638 h 562708"/>
              <a:gd name="connsiteX36" fmla="*/ 1617785 w 2628900"/>
              <a:gd name="connsiteY36" fmla="*/ 105508 h 562708"/>
              <a:gd name="connsiteX37" fmla="*/ 1626577 w 2628900"/>
              <a:gd name="connsiteY37" fmla="*/ 79131 h 562708"/>
              <a:gd name="connsiteX38" fmla="*/ 1652954 w 2628900"/>
              <a:gd name="connsiteY38" fmla="*/ 52754 h 562708"/>
              <a:gd name="connsiteX39" fmla="*/ 1820008 w 2628900"/>
              <a:gd name="connsiteY39" fmla="*/ 8792 h 562708"/>
              <a:gd name="connsiteX40" fmla="*/ 1855177 w 2628900"/>
              <a:gd name="connsiteY40" fmla="*/ 0 h 562708"/>
              <a:gd name="connsiteX41" fmla="*/ 1951892 w 2628900"/>
              <a:gd name="connsiteY41" fmla="*/ 17585 h 562708"/>
              <a:gd name="connsiteX42" fmla="*/ 1969477 w 2628900"/>
              <a:gd name="connsiteY42" fmla="*/ 43962 h 562708"/>
              <a:gd name="connsiteX43" fmla="*/ 2004646 w 2628900"/>
              <a:gd name="connsiteY43" fmla="*/ 123092 h 562708"/>
              <a:gd name="connsiteX44" fmla="*/ 2031023 w 2628900"/>
              <a:gd name="connsiteY44" fmla="*/ 140677 h 562708"/>
              <a:gd name="connsiteX45" fmla="*/ 2092569 w 2628900"/>
              <a:gd name="connsiteY45" fmla="*/ 131885 h 562708"/>
              <a:gd name="connsiteX46" fmla="*/ 2145323 w 2628900"/>
              <a:gd name="connsiteY46" fmla="*/ 105508 h 562708"/>
              <a:gd name="connsiteX47" fmla="*/ 2206869 w 2628900"/>
              <a:gd name="connsiteY47" fmla="*/ 96715 h 562708"/>
              <a:gd name="connsiteX48" fmla="*/ 2224454 w 2628900"/>
              <a:gd name="connsiteY48" fmla="*/ 70338 h 562708"/>
              <a:gd name="connsiteX49" fmla="*/ 2250831 w 2628900"/>
              <a:gd name="connsiteY49" fmla="*/ 52754 h 562708"/>
              <a:gd name="connsiteX50" fmla="*/ 2268415 w 2628900"/>
              <a:gd name="connsiteY50" fmla="*/ 79131 h 562708"/>
              <a:gd name="connsiteX51" fmla="*/ 2312377 w 2628900"/>
              <a:gd name="connsiteY51" fmla="*/ 158262 h 562708"/>
              <a:gd name="connsiteX52" fmla="*/ 2365131 w 2628900"/>
              <a:gd name="connsiteY52" fmla="*/ 193431 h 562708"/>
              <a:gd name="connsiteX53" fmla="*/ 2391508 w 2628900"/>
              <a:gd name="connsiteY53" fmla="*/ 211015 h 562708"/>
              <a:gd name="connsiteX54" fmla="*/ 2409092 w 2628900"/>
              <a:gd name="connsiteY54" fmla="*/ 237392 h 562708"/>
              <a:gd name="connsiteX55" fmla="*/ 2470638 w 2628900"/>
              <a:gd name="connsiteY55" fmla="*/ 307731 h 562708"/>
              <a:gd name="connsiteX56" fmla="*/ 2523392 w 2628900"/>
              <a:gd name="connsiteY56" fmla="*/ 413238 h 562708"/>
              <a:gd name="connsiteX57" fmla="*/ 2549769 w 2628900"/>
              <a:gd name="connsiteY57" fmla="*/ 422031 h 562708"/>
              <a:gd name="connsiteX58" fmla="*/ 2593731 w 2628900"/>
              <a:gd name="connsiteY58" fmla="*/ 501162 h 562708"/>
              <a:gd name="connsiteX59" fmla="*/ 2628900 w 2628900"/>
              <a:gd name="connsiteY59" fmla="*/ 553915 h 562708"/>
              <a:gd name="connsiteX60" fmla="*/ 2628900 w 2628900"/>
              <a:gd name="connsiteY60" fmla="*/ 545123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8900" h="562708">
                <a:moveTo>
                  <a:pt x="0" y="562708"/>
                </a:moveTo>
                <a:cubicBezTo>
                  <a:pt x="23446" y="559777"/>
                  <a:pt x="47542" y="560132"/>
                  <a:pt x="70338" y="553915"/>
                </a:cubicBezTo>
                <a:cubicBezTo>
                  <a:pt x="102577" y="545122"/>
                  <a:pt x="93784" y="530470"/>
                  <a:pt x="114300" y="509954"/>
                </a:cubicBezTo>
                <a:cubicBezTo>
                  <a:pt x="121772" y="502482"/>
                  <a:pt x="131885" y="498231"/>
                  <a:pt x="140677" y="492369"/>
                </a:cubicBezTo>
                <a:cubicBezTo>
                  <a:pt x="172916" y="444011"/>
                  <a:pt x="140677" y="485042"/>
                  <a:pt x="184638" y="448408"/>
                </a:cubicBezTo>
                <a:cubicBezTo>
                  <a:pt x="194190" y="440448"/>
                  <a:pt x="201200" y="429665"/>
                  <a:pt x="211015" y="422031"/>
                </a:cubicBezTo>
                <a:cubicBezTo>
                  <a:pt x="227697" y="409056"/>
                  <a:pt x="263769" y="386862"/>
                  <a:pt x="263769" y="386862"/>
                </a:cubicBezTo>
                <a:cubicBezTo>
                  <a:pt x="278423" y="389793"/>
                  <a:pt x="293738" y="390407"/>
                  <a:pt x="307731" y="395654"/>
                </a:cubicBezTo>
                <a:cubicBezTo>
                  <a:pt x="317625" y="399364"/>
                  <a:pt x="324657" y="408512"/>
                  <a:pt x="334108" y="413238"/>
                </a:cubicBezTo>
                <a:cubicBezTo>
                  <a:pt x="342398" y="417383"/>
                  <a:pt x="351693" y="419100"/>
                  <a:pt x="360485" y="422031"/>
                </a:cubicBezTo>
                <a:cubicBezTo>
                  <a:pt x="378069" y="419100"/>
                  <a:pt x="395943" y="417562"/>
                  <a:pt x="413238" y="413238"/>
                </a:cubicBezTo>
                <a:cubicBezTo>
                  <a:pt x="431220" y="408742"/>
                  <a:pt x="465992" y="395654"/>
                  <a:pt x="465992" y="395654"/>
                </a:cubicBezTo>
                <a:lnTo>
                  <a:pt x="545123" y="342900"/>
                </a:lnTo>
                <a:cubicBezTo>
                  <a:pt x="553915" y="337038"/>
                  <a:pt x="564028" y="332787"/>
                  <a:pt x="571500" y="325315"/>
                </a:cubicBezTo>
                <a:cubicBezTo>
                  <a:pt x="580292" y="316523"/>
                  <a:pt x="587531" y="305835"/>
                  <a:pt x="597877" y="298938"/>
                </a:cubicBezTo>
                <a:cubicBezTo>
                  <a:pt x="605588" y="293797"/>
                  <a:pt x="616152" y="294647"/>
                  <a:pt x="624254" y="290146"/>
                </a:cubicBezTo>
                <a:cubicBezTo>
                  <a:pt x="714952" y="239759"/>
                  <a:pt x="643700" y="266079"/>
                  <a:pt x="703385" y="246185"/>
                </a:cubicBezTo>
                <a:cubicBezTo>
                  <a:pt x="726142" y="223428"/>
                  <a:pt x="750969" y="195153"/>
                  <a:pt x="782515" y="184638"/>
                </a:cubicBezTo>
                <a:lnTo>
                  <a:pt x="808892" y="175846"/>
                </a:lnTo>
                <a:cubicBezTo>
                  <a:pt x="820169" y="178665"/>
                  <a:pt x="857818" y="187121"/>
                  <a:pt x="870438" y="193431"/>
                </a:cubicBezTo>
                <a:cubicBezTo>
                  <a:pt x="938611" y="227518"/>
                  <a:pt x="856896" y="197708"/>
                  <a:pt x="923192" y="219808"/>
                </a:cubicBezTo>
                <a:cubicBezTo>
                  <a:pt x="934915" y="216877"/>
                  <a:pt x="947255" y="215775"/>
                  <a:pt x="958362" y="211015"/>
                </a:cubicBezTo>
                <a:cubicBezTo>
                  <a:pt x="968074" y="206853"/>
                  <a:pt x="975287" y="198157"/>
                  <a:pt x="984738" y="193431"/>
                </a:cubicBezTo>
                <a:cubicBezTo>
                  <a:pt x="993028" y="189286"/>
                  <a:pt x="1002323" y="187569"/>
                  <a:pt x="1011115" y="184638"/>
                </a:cubicBezTo>
                <a:cubicBezTo>
                  <a:pt x="1015801" y="185810"/>
                  <a:pt x="1065096" y="197179"/>
                  <a:pt x="1072662" y="202223"/>
                </a:cubicBezTo>
                <a:cubicBezTo>
                  <a:pt x="1083008" y="209120"/>
                  <a:pt x="1089223" y="220966"/>
                  <a:pt x="1099038" y="228600"/>
                </a:cubicBezTo>
                <a:cubicBezTo>
                  <a:pt x="1115720" y="241575"/>
                  <a:pt x="1151792" y="263769"/>
                  <a:pt x="1151792" y="263769"/>
                </a:cubicBezTo>
                <a:cubicBezTo>
                  <a:pt x="1157654" y="272561"/>
                  <a:pt x="1161905" y="282674"/>
                  <a:pt x="1169377" y="290146"/>
                </a:cubicBezTo>
                <a:cubicBezTo>
                  <a:pt x="1186422" y="307191"/>
                  <a:pt x="1200677" y="309372"/>
                  <a:pt x="1222131" y="316523"/>
                </a:cubicBezTo>
                <a:cubicBezTo>
                  <a:pt x="1239716" y="313592"/>
                  <a:pt x="1258429" y="314588"/>
                  <a:pt x="1274885" y="307731"/>
                </a:cubicBezTo>
                <a:cubicBezTo>
                  <a:pt x="1294393" y="299603"/>
                  <a:pt x="1310054" y="284285"/>
                  <a:pt x="1327638" y="272562"/>
                </a:cubicBezTo>
                <a:cubicBezTo>
                  <a:pt x="1336430" y="266700"/>
                  <a:pt x="1343990" y="258319"/>
                  <a:pt x="1354015" y="254977"/>
                </a:cubicBezTo>
                <a:cubicBezTo>
                  <a:pt x="1400052" y="239632"/>
                  <a:pt x="1371217" y="247496"/>
                  <a:pt x="1441938" y="237392"/>
                </a:cubicBezTo>
                <a:lnTo>
                  <a:pt x="1494692" y="254977"/>
                </a:lnTo>
                <a:lnTo>
                  <a:pt x="1521069" y="263769"/>
                </a:lnTo>
                <a:cubicBezTo>
                  <a:pt x="1543828" y="241010"/>
                  <a:pt x="1572098" y="216189"/>
                  <a:pt x="1582615" y="184638"/>
                </a:cubicBezTo>
                <a:cubicBezTo>
                  <a:pt x="1603542" y="121860"/>
                  <a:pt x="1589918" y="147307"/>
                  <a:pt x="1617785" y="105508"/>
                </a:cubicBezTo>
                <a:cubicBezTo>
                  <a:pt x="1620716" y="96716"/>
                  <a:pt x="1621436" y="86842"/>
                  <a:pt x="1626577" y="79131"/>
                </a:cubicBezTo>
                <a:cubicBezTo>
                  <a:pt x="1633474" y="68785"/>
                  <a:pt x="1643139" y="60388"/>
                  <a:pt x="1652954" y="52754"/>
                </a:cubicBezTo>
                <a:cubicBezTo>
                  <a:pt x="1724098" y="-2580"/>
                  <a:pt x="1708873" y="17342"/>
                  <a:pt x="1820008" y="8792"/>
                </a:cubicBezTo>
                <a:cubicBezTo>
                  <a:pt x="1831731" y="5861"/>
                  <a:pt x="1843093" y="0"/>
                  <a:pt x="1855177" y="0"/>
                </a:cubicBezTo>
                <a:cubicBezTo>
                  <a:pt x="1904889" y="0"/>
                  <a:pt x="1914797" y="5219"/>
                  <a:pt x="1951892" y="17585"/>
                </a:cubicBezTo>
                <a:cubicBezTo>
                  <a:pt x="1957754" y="26377"/>
                  <a:pt x="1965185" y="34306"/>
                  <a:pt x="1969477" y="43962"/>
                </a:cubicBezTo>
                <a:cubicBezTo>
                  <a:pt x="1983406" y="75300"/>
                  <a:pt x="1980770" y="99216"/>
                  <a:pt x="2004646" y="123092"/>
                </a:cubicBezTo>
                <a:cubicBezTo>
                  <a:pt x="2012118" y="130564"/>
                  <a:pt x="2022231" y="134815"/>
                  <a:pt x="2031023" y="140677"/>
                </a:cubicBezTo>
                <a:cubicBezTo>
                  <a:pt x="2051538" y="137746"/>
                  <a:pt x="2072719" y="137840"/>
                  <a:pt x="2092569" y="131885"/>
                </a:cubicBezTo>
                <a:cubicBezTo>
                  <a:pt x="2196321" y="100759"/>
                  <a:pt x="2047822" y="125009"/>
                  <a:pt x="2145323" y="105508"/>
                </a:cubicBezTo>
                <a:cubicBezTo>
                  <a:pt x="2165644" y="101444"/>
                  <a:pt x="2186354" y="99646"/>
                  <a:pt x="2206869" y="96715"/>
                </a:cubicBezTo>
                <a:cubicBezTo>
                  <a:pt x="2212731" y="87923"/>
                  <a:pt x="2216982" y="77810"/>
                  <a:pt x="2224454" y="70338"/>
                </a:cubicBezTo>
                <a:cubicBezTo>
                  <a:pt x="2231926" y="62866"/>
                  <a:pt x="2240469" y="50681"/>
                  <a:pt x="2250831" y="52754"/>
                </a:cubicBezTo>
                <a:cubicBezTo>
                  <a:pt x="2261193" y="54827"/>
                  <a:pt x="2263689" y="69680"/>
                  <a:pt x="2268415" y="79131"/>
                </a:cubicBezTo>
                <a:cubicBezTo>
                  <a:pt x="2284448" y="111197"/>
                  <a:pt x="2270799" y="130543"/>
                  <a:pt x="2312377" y="158262"/>
                </a:cubicBezTo>
                <a:lnTo>
                  <a:pt x="2365131" y="193431"/>
                </a:lnTo>
                <a:lnTo>
                  <a:pt x="2391508" y="211015"/>
                </a:lnTo>
                <a:cubicBezTo>
                  <a:pt x="2397369" y="219807"/>
                  <a:pt x="2401620" y="229920"/>
                  <a:pt x="2409092" y="237392"/>
                </a:cubicBezTo>
                <a:cubicBezTo>
                  <a:pt x="2444994" y="273295"/>
                  <a:pt x="2445725" y="232995"/>
                  <a:pt x="2470638" y="307731"/>
                </a:cubicBezTo>
                <a:cubicBezTo>
                  <a:pt x="2477466" y="328214"/>
                  <a:pt x="2497826" y="404715"/>
                  <a:pt x="2523392" y="413238"/>
                </a:cubicBezTo>
                <a:lnTo>
                  <a:pt x="2549769" y="422031"/>
                </a:lnTo>
                <a:cubicBezTo>
                  <a:pt x="2565246" y="468457"/>
                  <a:pt x="2553421" y="440697"/>
                  <a:pt x="2593731" y="501162"/>
                </a:cubicBezTo>
                <a:lnTo>
                  <a:pt x="2628900" y="553915"/>
                </a:lnTo>
                <a:lnTo>
                  <a:pt x="2628900" y="54512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AF8B29A-906D-504B-B54B-BBBD53C95BD2}"/>
              </a:ext>
            </a:extLst>
          </p:cNvPr>
          <p:cNvGrpSpPr/>
          <p:nvPr/>
        </p:nvGrpSpPr>
        <p:grpSpPr>
          <a:xfrm>
            <a:off x="7804245" y="815078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3F4CB610-2A9D-BB4E-B578-78B2CDC9684D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2355BB1-70EB-5742-8469-0FC43C508FDD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02E63D81-B8A5-0446-B63A-DF00DE9A5BA4}"/>
                </a:ext>
              </a:extLst>
            </p:cNvPr>
            <p:cNvCxnSpPr>
              <a:stCxn id="86" idx="6"/>
              <a:endCxn id="88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1A38F3F-B8F0-744D-B25E-BFA5B78121FE}"/>
              </a:ext>
            </a:extLst>
          </p:cNvPr>
          <p:cNvGrpSpPr/>
          <p:nvPr/>
        </p:nvGrpSpPr>
        <p:grpSpPr>
          <a:xfrm>
            <a:off x="7804245" y="1216818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B4A36E75-9B9D-FC45-A5D7-AD9878BB8AB4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BDCCA86-CE45-3F46-B7D2-D43E80D2D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76852252-E413-0F47-93FE-74C90F0A251D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F8B849-0E80-1741-9BBC-737932769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9F8E0DB0-65E6-9C4B-85E2-5EAB3453E5C6}"/>
                </a:ext>
              </a:extLst>
            </p:cNvPr>
            <p:cNvCxnSpPr>
              <a:stCxn id="91" idx="6"/>
              <a:endCxn id="92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E49F5B75-BF46-DE42-AD81-545F4565EEF0}"/>
              </a:ext>
            </a:extLst>
          </p:cNvPr>
          <p:cNvGrpSpPr/>
          <p:nvPr/>
        </p:nvGrpSpPr>
        <p:grpSpPr>
          <a:xfrm>
            <a:off x="7804245" y="1618558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93E21FCD-72D0-364D-919A-662EBA286832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83E9C-1E39-934C-8931-33D7E4669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A7C7DE1-BDF8-A844-995D-85DD35D88327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A2F5F2-8319-734A-8D9A-ACC0C4408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541638D-39CB-1649-B10D-CDE95F4F745C}"/>
                </a:ext>
              </a:extLst>
            </p:cNvPr>
            <p:cNvCxnSpPr>
              <a:stCxn id="95" idx="6"/>
              <a:endCxn id="96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A6023D9D-F4D0-FE4F-A20C-514BABBD2871}"/>
              </a:ext>
            </a:extLst>
          </p:cNvPr>
          <p:cNvSpPr txBox="1"/>
          <p:nvPr/>
        </p:nvSpPr>
        <p:spPr>
          <a:xfrm>
            <a:off x="8379911" y="1914515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341D5FB1-6422-8446-B353-1EDA5871F541}"/>
              </a:ext>
            </a:extLst>
          </p:cNvPr>
          <p:cNvSpPr/>
          <p:nvPr/>
        </p:nvSpPr>
        <p:spPr>
          <a:xfrm>
            <a:off x="5786215" y="1216818"/>
            <a:ext cx="1469876" cy="238546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EDA9F2-424E-9640-A8C2-A9770155C627}"/>
              </a:ext>
            </a:extLst>
          </p:cNvPr>
          <p:cNvSpPr txBox="1"/>
          <p:nvPr/>
        </p:nvSpPr>
        <p:spPr>
          <a:xfrm>
            <a:off x="3812090" y="2969348"/>
            <a:ext cx="740900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our measured data set to estimate what a whole series of sample data sets might look like.</a:t>
            </a:r>
          </a:p>
          <a:p>
            <a:endParaRPr lang="en-US" dirty="0"/>
          </a:p>
          <a:p>
            <a:r>
              <a:rPr lang="en-US" dirty="0"/>
              <a:t>Each “bootstrapped” data set is the same size as out original data set, and we create it by selecting random values from our original data set with replacement.</a:t>
            </a:r>
          </a:p>
          <a:p>
            <a:endParaRPr lang="en-US" dirty="0"/>
          </a:p>
          <a:p>
            <a:r>
              <a:rPr lang="en-US" dirty="0"/>
              <a:t>Then use those ”bootstrapped” data sets to estimate the distribution of some statistical parameter.</a:t>
            </a:r>
          </a:p>
          <a:p>
            <a:endParaRPr lang="en-US" dirty="0"/>
          </a:p>
          <a:p>
            <a:r>
              <a:rPr lang="en-US" dirty="0"/>
              <a:t>This distribution gives us an estimate of how confident we are in the maximum likelihood estimate for that parameter.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09CB26-970F-5845-9C0A-566E30E2991B}"/>
              </a:ext>
            </a:extLst>
          </p:cNvPr>
          <p:cNvSpPr txBox="1"/>
          <p:nvPr/>
        </p:nvSpPr>
        <p:spPr>
          <a:xfrm>
            <a:off x="4829343" y="1594520"/>
            <a:ext cx="3066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Generate plausible data sets that could have happened based on the original data set.</a:t>
            </a:r>
          </a:p>
        </p:txBody>
      </p:sp>
    </p:spTree>
    <p:extLst>
      <p:ext uri="{BB962C8B-B14F-4D97-AF65-F5344CB8AC3E}">
        <p14:creationId xmlns:p14="http://schemas.microsoft.com/office/powerpoint/2010/main" val="4171580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Sample with replacement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5F231B-09D2-BA4E-9209-65A851BCE5AF}"/>
              </a:ext>
            </a:extLst>
          </p:cNvPr>
          <p:cNvSpPr txBox="1"/>
          <p:nvPr/>
        </p:nvSpPr>
        <p:spPr>
          <a:xfrm>
            <a:off x="1418601" y="1341690"/>
            <a:ext cx="479477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measured data:              [ 1, 2, 3, 4, 5 ]</a:t>
            </a:r>
          </a:p>
          <a:p>
            <a:endParaRPr lang="en-US" sz="2400" dirty="0"/>
          </a:p>
          <a:p>
            <a:r>
              <a:rPr lang="en-US" sz="2400" dirty="0"/>
              <a:t>bootstrap sample #1:    [ 2, 2, 5, 4, 5 ]</a:t>
            </a:r>
          </a:p>
          <a:p>
            <a:r>
              <a:rPr lang="en-US" sz="2400" dirty="0"/>
              <a:t>bootstrap sample #2:    [ 3, 1, 2, 3, 2 ]</a:t>
            </a:r>
          </a:p>
          <a:p>
            <a:r>
              <a:rPr lang="en-US" sz="2400" dirty="0"/>
              <a:t>bootstrap sample #3:    [ 5, 4, 5, 2, 1 ]</a:t>
            </a:r>
          </a:p>
          <a:p>
            <a:r>
              <a:rPr lang="en-US" sz="24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5815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3589</TotalTime>
  <Words>383</Words>
  <Application>Microsoft Macintosh PowerPoint</Application>
  <PresentationFormat>Widescreen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Courier</vt:lpstr>
      <vt:lpstr>Office Theme</vt:lpstr>
      <vt:lpstr>Maximum Likelihood and Bootstrap Confidence Intervals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p-values</dc:title>
  <dc:creator>Goldschen, Marcel</dc:creator>
  <cp:lastModifiedBy>Goldschen, Marcel</cp:lastModifiedBy>
  <cp:revision>166</cp:revision>
  <dcterms:created xsi:type="dcterms:W3CDTF">2018-12-27T16:15:38Z</dcterms:created>
  <dcterms:modified xsi:type="dcterms:W3CDTF">2019-02-05T18:49:22Z</dcterms:modified>
</cp:coreProperties>
</file>